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583" autoAdjust="0"/>
  </p:normalViewPr>
  <p:slideViewPr>
    <p:cSldViewPr snapToGrid="0">
      <p:cViewPr varScale="1">
        <p:scale>
          <a:sx n="56" d="100"/>
          <a:sy n="56" d="100"/>
        </p:scale>
        <p:origin x="127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97C20B-D0C5-48A1-8B88-F26F0F73021A}" type="datetimeFigureOut">
              <a:rPr lang="en-US" smtClean="0"/>
              <a:t>8/19/2020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300297-EFA2-422C-BB01-22BDEE0E503C}" type="slidenum">
              <a:rPr lang="en-US" smtClean="0"/>
              <a:t>‹#›</a:t>
            </a:fld>
            <a:endParaRPr lang="en-US"/>
          </a:p>
        </p:txBody>
      </p:sp>
    </p:spTree>
    <p:extLst>
      <p:ext uri="{BB962C8B-B14F-4D97-AF65-F5344CB8AC3E}">
        <p14:creationId xmlns:p14="http://schemas.microsoft.com/office/powerpoint/2010/main" val="3823993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Substance use entails taking cocaine and Marijuana, and sometimes, opioids and benzodiazepines, leading to dizziness and drowsiness. The effects of drugs on users are based on their actions on the brain. Most substance users begin before turning 18 years, and almost the majority start while in the adolescent stage. In 2019, according to the Surgeon General's estimation, if the trend of substance usage remained the same, 5.6 million U.S. youth would die impulsively because of smoking. As such, it is evident that drug and substance use has been a threat to the world, and it is high time for healthcare facilities to put in place measures to combat the menace.</a:t>
            </a:r>
          </a:p>
          <a:p>
            <a:endParaRPr lang="en-US" dirty="0"/>
          </a:p>
        </p:txBody>
      </p:sp>
      <p:sp>
        <p:nvSpPr>
          <p:cNvPr id="4" name="Slide Number Placeholder 3"/>
          <p:cNvSpPr>
            <a:spLocks noGrp="1"/>
          </p:cNvSpPr>
          <p:nvPr>
            <p:ph type="sldNum" sz="quarter" idx="10"/>
          </p:nvPr>
        </p:nvSpPr>
        <p:spPr/>
        <p:txBody>
          <a:bodyPr/>
          <a:lstStyle/>
          <a:p>
            <a:fld id="{6F300297-EFA2-422C-BB01-22BDEE0E503C}" type="slidenum">
              <a:rPr lang="en-US" smtClean="0"/>
              <a:t>2</a:t>
            </a:fld>
            <a:endParaRPr lang="en-US"/>
          </a:p>
        </p:txBody>
      </p:sp>
    </p:spTree>
    <p:extLst>
      <p:ext uri="{BB962C8B-B14F-4D97-AF65-F5344CB8AC3E}">
        <p14:creationId xmlns:p14="http://schemas.microsoft.com/office/powerpoint/2010/main" val="1222046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Equipping the clinicians with appropriate skills for managing and prescribing the patients with correct drugs is the first measure that needs to be attained in my hospital.  Notably, the clinician is required to provide the addicts with various treatment plans for them to choose based on their health (Brock, Nicholson &amp; Hooker,2017).  Another vital measure is ensuring that substance abuse patients are discharge appropriately to reduce the instance of readmission in addition to preventing diversion to other types of drugs (Brock, Nicholson &amp; Hooker, 2017).  Besides, my nursing team will be required to examine the treatment history of drug abusers keenly to see if they must change the prescription.</a:t>
            </a:r>
          </a:p>
          <a:p>
            <a:endParaRPr lang="en-US" dirty="0"/>
          </a:p>
        </p:txBody>
      </p:sp>
      <p:sp>
        <p:nvSpPr>
          <p:cNvPr id="4" name="Slide Number Placeholder 3"/>
          <p:cNvSpPr>
            <a:spLocks noGrp="1"/>
          </p:cNvSpPr>
          <p:nvPr>
            <p:ph type="sldNum" sz="quarter" idx="10"/>
          </p:nvPr>
        </p:nvSpPr>
        <p:spPr/>
        <p:txBody>
          <a:bodyPr/>
          <a:lstStyle/>
          <a:p>
            <a:fld id="{6F300297-EFA2-422C-BB01-22BDEE0E503C}" type="slidenum">
              <a:rPr lang="en-US" smtClean="0"/>
              <a:t>3</a:t>
            </a:fld>
            <a:endParaRPr lang="en-US"/>
          </a:p>
        </p:txBody>
      </p:sp>
    </p:spTree>
    <p:extLst>
      <p:ext uri="{BB962C8B-B14F-4D97-AF65-F5344CB8AC3E}">
        <p14:creationId xmlns:p14="http://schemas.microsoft.com/office/powerpoint/2010/main" val="2764848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If the nurses choose an alternative prescription for drug abuse patients, it should not include opioids. Correctly, Opioids should not be taken as an option for managing pain. The management team will be required to put a close eye on the supply of hospital materials to prevent drug diversion (Kuhn, 2015). Drug diversion is a malpractice that provides easy access to opioids and similar drugs to substance abusers to manage pain.  Importantly, my nursing team will be required to provide educational and guidance services on the adverse impacts of abusing drugs to substance users.</a:t>
            </a:r>
          </a:p>
          <a:p>
            <a:endParaRPr lang="en-US" dirty="0"/>
          </a:p>
        </p:txBody>
      </p:sp>
      <p:sp>
        <p:nvSpPr>
          <p:cNvPr id="4" name="Slide Number Placeholder 3"/>
          <p:cNvSpPr>
            <a:spLocks noGrp="1"/>
          </p:cNvSpPr>
          <p:nvPr>
            <p:ph type="sldNum" sz="quarter" idx="10"/>
          </p:nvPr>
        </p:nvSpPr>
        <p:spPr/>
        <p:txBody>
          <a:bodyPr/>
          <a:lstStyle/>
          <a:p>
            <a:fld id="{6F300297-EFA2-422C-BB01-22BDEE0E503C}" type="slidenum">
              <a:rPr lang="en-US" smtClean="0"/>
              <a:t>4</a:t>
            </a:fld>
            <a:endParaRPr lang="en-US"/>
          </a:p>
        </p:txBody>
      </p:sp>
    </p:spTree>
    <p:extLst>
      <p:ext uri="{BB962C8B-B14F-4D97-AF65-F5344CB8AC3E}">
        <p14:creationId xmlns:p14="http://schemas.microsoft.com/office/powerpoint/2010/main" val="3733986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hospital treatment plan will be in line with prescription provisions by encouraging nurses to provide the patients with detailed information regarding their medication during discharge and their stay in the hospital. When it comes to treatment options, my hospital will only be required to handle cases within its capacity; otherwise, complicated health conditions will need a referral. During discharge, the nurses are required to provide patients with appointment directives to follow while seeking guidance from nearby health centers (Brock, Nicholson &amp; Hooker, 2017). Importantly, an accurate prescription will be attained through analyzing the historical treatment of patients to ensure that they come to refill at the recommended time. </a:t>
            </a:r>
          </a:p>
          <a:p>
            <a:endParaRPr lang="en-US" dirty="0"/>
          </a:p>
        </p:txBody>
      </p:sp>
      <p:sp>
        <p:nvSpPr>
          <p:cNvPr id="4" name="Slide Number Placeholder 3"/>
          <p:cNvSpPr>
            <a:spLocks noGrp="1"/>
          </p:cNvSpPr>
          <p:nvPr>
            <p:ph type="sldNum" sz="quarter" idx="10"/>
          </p:nvPr>
        </p:nvSpPr>
        <p:spPr/>
        <p:txBody>
          <a:bodyPr/>
          <a:lstStyle/>
          <a:p>
            <a:fld id="{6F300297-EFA2-422C-BB01-22BDEE0E503C}" type="slidenum">
              <a:rPr lang="en-US" smtClean="0"/>
              <a:t>5</a:t>
            </a:fld>
            <a:endParaRPr lang="en-US"/>
          </a:p>
        </p:txBody>
      </p:sp>
    </p:spTree>
    <p:extLst>
      <p:ext uri="{BB962C8B-B14F-4D97-AF65-F5344CB8AC3E}">
        <p14:creationId xmlns:p14="http://schemas.microsoft.com/office/powerpoint/2010/main" val="1179285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Mitigating the use of opioids will be achieved by encouraging the use of </a:t>
            </a:r>
            <a:r>
              <a:rPr lang="en-US" sz="1200" kern="1200" dirty="0" err="1" smtClean="0">
                <a:solidFill>
                  <a:schemeClr val="tx1"/>
                </a:solidFill>
                <a:effectLst/>
                <a:latin typeface="+mn-lt"/>
                <a:ea typeface="+mn-ea"/>
                <a:cs typeface="+mn-cs"/>
              </a:rPr>
              <a:t>nonopioids</a:t>
            </a:r>
            <a:r>
              <a:rPr lang="en-US" sz="1200" kern="1200" dirty="0" smtClean="0">
                <a:solidFill>
                  <a:schemeClr val="tx1"/>
                </a:solidFill>
                <a:effectLst/>
                <a:latin typeface="+mn-lt"/>
                <a:ea typeface="+mn-ea"/>
                <a:cs typeface="+mn-cs"/>
              </a:rPr>
              <a:t> pain medication and utilizing trigger points injections. The primary reason for managing pain devoid of opioids is that it is among the substances that trigger drug dependency and addiction among the users (</a:t>
            </a:r>
            <a:r>
              <a:rPr lang="en-US" sz="1200" kern="1200" dirty="0" err="1" smtClean="0">
                <a:solidFill>
                  <a:schemeClr val="tx1"/>
                </a:solidFill>
                <a:effectLst/>
                <a:latin typeface="+mn-lt"/>
                <a:ea typeface="+mn-ea"/>
                <a:cs typeface="+mn-cs"/>
              </a:rPr>
              <a:t>Björkstén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Bergqvist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Andersén-Karlsson</a:t>
            </a:r>
            <a:r>
              <a:rPr lang="en-US" sz="1200" kern="1200" dirty="0" smtClean="0">
                <a:solidFill>
                  <a:schemeClr val="tx1"/>
                </a:solidFill>
                <a:effectLst/>
                <a:latin typeface="+mn-lt"/>
                <a:ea typeface="+mn-ea"/>
                <a:cs typeface="+mn-cs"/>
              </a:rPr>
              <a:t>, Benson &amp; </a:t>
            </a:r>
            <a:r>
              <a:rPr lang="en-US" sz="1200" kern="1200" dirty="0" err="1" smtClean="0">
                <a:solidFill>
                  <a:schemeClr val="tx1"/>
                </a:solidFill>
                <a:effectLst/>
                <a:latin typeface="+mn-lt"/>
                <a:ea typeface="+mn-ea"/>
                <a:cs typeface="+mn-cs"/>
              </a:rPr>
              <a:t>Ulfvarson</a:t>
            </a:r>
            <a:r>
              <a:rPr lang="en-US" sz="1200" kern="1200" dirty="0" smtClean="0">
                <a:solidFill>
                  <a:schemeClr val="tx1"/>
                </a:solidFill>
                <a:effectLst/>
                <a:latin typeface="+mn-lt"/>
                <a:ea typeface="+mn-ea"/>
                <a:cs typeface="+mn-cs"/>
              </a:rPr>
              <a:t>, 2016). Notably, a nurse will have no authority to carry opioids outside the healthcare facility since some of them may opt to sell them in the streets hence extending the chain of drug addiction. As such, the hospital will have strict measures to prevent drug diversion. Equally, the supply management team will be required to account for all drugs prescribed to patients.    </a:t>
            </a:r>
          </a:p>
          <a:p>
            <a:endParaRPr lang="en-US" dirty="0"/>
          </a:p>
        </p:txBody>
      </p:sp>
      <p:sp>
        <p:nvSpPr>
          <p:cNvPr id="4" name="Slide Number Placeholder 3"/>
          <p:cNvSpPr>
            <a:spLocks noGrp="1"/>
          </p:cNvSpPr>
          <p:nvPr>
            <p:ph type="sldNum" sz="quarter" idx="10"/>
          </p:nvPr>
        </p:nvSpPr>
        <p:spPr/>
        <p:txBody>
          <a:bodyPr/>
          <a:lstStyle/>
          <a:p>
            <a:fld id="{6F300297-EFA2-422C-BB01-22BDEE0E503C}" type="slidenum">
              <a:rPr lang="en-US" smtClean="0"/>
              <a:t>6</a:t>
            </a:fld>
            <a:endParaRPr lang="en-US"/>
          </a:p>
        </p:txBody>
      </p:sp>
    </p:spTree>
    <p:extLst>
      <p:ext uri="{BB962C8B-B14F-4D97-AF65-F5344CB8AC3E}">
        <p14:creationId xmlns:p14="http://schemas.microsoft.com/office/powerpoint/2010/main" val="3203818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Deviating from the set measures and regulations among the nurses will attract a series of penalties. Among the malpractice that needs a penalty is delegating duties to unqualified or unlicensed personnel. (Brock, Nicholson &amp; Hooker, 2017). Precisely, negligence of substance use patients among the nurses will attract a demotion based on the task assigned. Additionally, a nurse who will discharge a patient before recovering will be charged based on the provisions of negligence. Mainly, such nurses will be suspended, or their licenses will need to be revoked. Salary cut is yet another penalty that will be applied to nurses for not treating substance use patients appropriately. Equally, it will be the mandate of nurses to prescribe patients with the correct medication; otherwise a salary cut will be applied to their overall pay</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F300297-EFA2-422C-BB01-22BDEE0E503C}" type="slidenum">
              <a:rPr lang="en-US" smtClean="0"/>
              <a:t>7</a:t>
            </a:fld>
            <a:endParaRPr lang="en-US"/>
          </a:p>
        </p:txBody>
      </p:sp>
    </p:spTree>
    <p:extLst>
      <p:ext uri="{BB962C8B-B14F-4D97-AF65-F5344CB8AC3E}">
        <p14:creationId xmlns:p14="http://schemas.microsoft.com/office/powerpoint/2010/main" val="3016439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Overall, the nursing procedures are among the professional practices that demand strict rules and guidelines since it entails managing human lives. Besides, the above discussion has confirmed that nurses should work within the provided instructions, otherwise their deviant action will attract a penalty. Among the common penalties that will be applied to nurses who will deviate from the provided guidelines are license revocation, salary cut, demotion, and suspension based on the severity of the action. Notably, working towards attaining the provided instructions will aid in reducing instances of substance use and addiction among the society members.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F300297-EFA2-422C-BB01-22BDEE0E503C}" type="slidenum">
              <a:rPr lang="en-US" smtClean="0"/>
              <a:t>8</a:t>
            </a:fld>
            <a:endParaRPr lang="en-US"/>
          </a:p>
        </p:txBody>
      </p:sp>
    </p:spTree>
    <p:extLst>
      <p:ext uri="{BB962C8B-B14F-4D97-AF65-F5344CB8AC3E}">
        <p14:creationId xmlns:p14="http://schemas.microsoft.com/office/powerpoint/2010/main" val="3114335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300297-EFA2-422C-BB01-22BDEE0E503C}" type="slidenum">
              <a:rPr lang="en-US" smtClean="0"/>
              <a:t>9</a:t>
            </a:fld>
            <a:endParaRPr lang="en-US"/>
          </a:p>
        </p:txBody>
      </p:sp>
    </p:spTree>
    <p:extLst>
      <p:ext uri="{BB962C8B-B14F-4D97-AF65-F5344CB8AC3E}">
        <p14:creationId xmlns:p14="http://schemas.microsoft.com/office/powerpoint/2010/main" val="1657207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C4C026-0A03-4523-8A13-172CC1609287}" type="datetimeFigureOut">
              <a:rPr lang="en-US" smtClean="0"/>
              <a:t>8/19/2020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42898-8C9D-44A3-9131-808EC6462302}" type="slidenum">
              <a:rPr lang="en-US" smtClean="0"/>
              <a:t>‹#›</a:t>
            </a:fld>
            <a:endParaRPr lang="en-US"/>
          </a:p>
        </p:txBody>
      </p:sp>
    </p:spTree>
    <p:extLst>
      <p:ext uri="{BB962C8B-B14F-4D97-AF65-F5344CB8AC3E}">
        <p14:creationId xmlns:p14="http://schemas.microsoft.com/office/powerpoint/2010/main" val="2223675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C4C026-0A03-4523-8A13-172CC1609287}" type="datetimeFigureOut">
              <a:rPr lang="en-US" smtClean="0"/>
              <a:t>8/19/2020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42898-8C9D-44A3-9131-808EC6462302}" type="slidenum">
              <a:rPr lang="en-US" smtClean="0"/>
              <a:t>‹#›</a:t>
            </a:fld>
            <a:endParaRPr lang="en-US"/>
          </a:p>
        </p:txBody>
      </p:sp>
    </p:spTree>
    <p:extLst>
      <p:ext uri="{BB962C8B-B14F-4D97-AF65-F5344CB8AC3E}">
        <p14:creationId xmlns:p14="http://schemas.microsoft.com/office/powerpoint/2010/main" val="3997258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C4C026-0A03-4523-8A13-172CC1609287}" type="datetimeFigureOut">
              <a:rPr lang="en-US" smtClean="0"/>
              <a:t>8/19/2020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42898-8C9D-44A3-9131-808EC6462302}" type="slidenum">
              <a:rPr lang="en-US" smtClean="0"/>
              <a:t>‹#›</a:t>
            </a:fld>
            <a:endParaRPr lang="en-US"/>
          </a:p>
        </p:txBody>
      </p:sp>
    </p:spTree>
    <p:extLst>
      <p:ext uri="{BB962C8B-B14F-4D97-AF65-F5344CB8AC3E}">
        <p14:creationId xmlns:p14="http://schemas.microsoft.com/office/powerpoint/2010/main" val="13446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C4C026-0A03-4523-8A13-172CC1609287}" type="datetimeFigureOut">
              <a:rPr lang="en-US" smtClean="0"/>
              <a:t>8/19/2020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542898-8C9D-44A3-9131-808EC6462302}" type="slidenum">
              <a:rPr lang="en-US" smtClean="0"/>
              <a:t>‹#›</a:t>
            </a:fld>
            <a:endParaRPr lang="en-US"/>
          </a:p>
        </p:txBody>
      </p:sp>
    </p:spTree>
    <p:extLst>
      <p:ext uri="{BB962C8B-B14F-4D97-AF65-F5344CB8AC3E}">
        <p14:creationId xmlns:p14="http://schemas.microsoft.com/office/powerpoint/2010/main" val="1551073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C4C026-0A03-4523-8A13-172CC1609287}" type="datetimeFigureOut">
              <a:rPr lang="en-US" smtClean="0"/>
              <a:t>8/19/2020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542898-8C9D-44A3-9131-808EC6462302}" type="slidenum">
              <a:rPr lang="en-US" smtClean="0"/>
              <a:t>‹#›</a:t>
            </a:fld>
            <a:endParaRPr lang="en-US"/>
          </a:p>
        </p:txBody>
      </p:sp>
    </p:spTree>
    <p:extLst>
      <p:ext uri="{BB962C8B-B14F-4D97-AF65-F5344CB8AC3E}">
        <p14:creationId xmlns:p14="http://schemas.microsoft.com/office/powerpoint/2010/main" val="3516359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C4C026-0A03-4523-8A13-172CC1609287}" type="datetimeFigureOut">
              <a:rPr lang="en-US" smtClean="0"/>
              <a:t>8/19/2020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542898-8C9D-44A3-9131-808EC6462302}" type="slidenum">
              <a:rPr lang="en-US" smtClean="0"/>
              <a:t>‹#›</a:t>
            </a:fld>
            <a:endParaRPr lang="en-US"/>
          </a:p>
        </p:txBody>
      </p:sp>
    </p:spTree>
    <p:extLst>
      <p:ext uri="{BB962C8B-B14F-4D97-AF65-F5344CB8AC3E}">
        <p14:creationId xmlns:p14="http://schemas.microsoft.com/office/powerpoint/2010/main" val="2759845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C4C026-0A03-4523-8A13-172CC1609287}" type="datetimeFigureOut">
              <a:rPr lang="en-US" smtClean="0"/>
              <a:t>8/19/2020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542898-8C9D-44A3-9131-808EC6462302}" type="slidenum">
              <a:rPr lang="en-US" smtClean="0"/>
              <a:t>‹#›</a:t>
            </a:fld>
            <a:endParaRPr lang="en-US"/>
          </a:p>
        </p:txBody>
      </p:sp>
    </p:spTree>
    <p:extLst>
      <p:ext uri="{BB962C8B-B14F-4D97-AF65-F5344CB8AC3E}">
        <p14:creationId xmlns:p14="http://schemas.microsoft.com/office/powerpoint/2010/main" val="2150155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C4C026-0A03-4523-8A13-172CC1609287}" type="datetimeFigureOut">
              <a:rPr lang="en-US" smtClean="0"/>
              <a:t>8/19/2020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542898-8C9D-44A3-9131-808EC6462302}" type="slidenum">
              <a:rPr lang="en-US" smtClean="0"/>
              <a:t>‹#›</a:t>
            </a:fld>
            <a:endParaRPr lang="en-US"/>
          </a:p>
        </p:txBody>
      </p:sp>
    </p:spTree>
    <p:extLst>
      <p:ext uri="{BB962C8B-B14F-4D97-AF65-F5344CB8AC3E}">
        <p14:creationId xmlns:p14="http://schemas.microsoft.com/office/powerpoint/2010/main" val="3566077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C4C026-0A03-4523-8A13-172CC1609287}" type="datetimeFigureOut">
              <a:rPr lang="en-US" smtClean="0"/>
              <a:t>8/19/2020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542898-8C9D-44A3-9131-808EC6462302}" type="slidenum">
              <a:rPr lang="en-US" smtClean="0"/>
              <a:t>‹#›</a:t>
            </a:fld>
            <a:endParaRPr lang="en-US"/>
          </a:p>
        </p:txBody>
      </p:sp>
    </p:spTree>
    <p:extLst>
      <p:ext uri="{BB962C8B-B14F-4D97-AF65-F5344CB8AC3E}">
        <p14:creationId xmlns:p14="http://schemas.microsoft.com/office/powerpoint/2010/main" val="3244097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C4C026-0A03-4523-8A13-172CC1609287}" type="datetimeFigureOut">
              <a:rPr lang="en-US" smtClean="0"/>
              <a:t>8/19/2020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42898-8C9D-44A3-9131-808EC6462302}" type="slidenum">
              <a:rPr lang="en-US" smtClean="0"/>
              <a:t>‹#›</a:t>
            </a:fld>
            <a:endParaRPr lang="en-US"/>
          </a:p>
        </p:txBody>
      </p:sp>
    </p:spTree>
    <p:extLst>
      <p:ext uri="{BB962C8B-B14F-4D97-AF65-F5344CB8AC3E}">
        <p14:creationId xmlns:p14="http://schemas.microsoft.com/office/powerpoint/2010/main" val="1315662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C4C026-0A03-4523-8A13-172CC1609287}" type="datetimeFigureOut">
              <a:rPr lang="en-US" smtClean="0"/>
              <a:t>8/19/2020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42898-8C9D-44A3-9131-808EC6462302}" type="slidenum">
              <a:rPr lang="en-US" smtClean="0"/>
              <a:t>‹#›</a:t>
            </a:fld>
            <a:endParaRPr lang="en-US"/>
          </a:p>
        </p:txBody>
      </p:sp>
    </p:spTree>
    <p:extLst>
      <p:ext uri="{BB962C8B-B14F-4D97-AF65-F5344CB8AC3E}">
        <p14:creationId xmlns:p14="http://schemas.microsoft.com/office/powerpoint/2010/main" val="2606516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C4C026-0A03-4523-8A13-172CC1609287}" type="datetimeFigureOut">
              <a:rPr lang="en-US" smtClean="0"/>
              <a:t>8/19/2020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542898-8C9D-44A3-9131-808EC6462302}" type="slidenum">
              <a:rPr lang="en-US" smtClean="0"/>
              <a:t>‹#›</a:t>
            </a:fld>
            <a:endParaRPr lang="en-US"/>
          </a:p>
        </p:txBody>
      </p:sp>
    </p:spTree>
    <p:extLst>
      <p:ext uri="{BB962C8B-B14F-4D97-AF65-F5344CB8AC3E}">
        <p14:creationId xmlns:p14="http://schemas.microsoft.com/office/powerpoint/2010/main" val="9447980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60478" y="395785"/>
            <a:ext cx="9144000" cy="1364776"/>
          </a:xfrm>
        </p:spPr>
        <p:txBody>
          <a:bodyPr>
            <a:normAutofit/>
          </a:bodyPr>
          <a:lstStyle/>
          <a:p>
            <a:r>
              <a:rPr lang="en-US" i="1" dirty="0" smtClean="0">
                <a:latin typeface="Times New Roman" panose="02020603050405020304" pitchFamily="18" charset="0"/>
                <a:cs typeface="Times New Roman" panose="02020603050405020304" pitchFamily="18" charset="0"/>
              </a:rPr>
              <a:t>Healthcare Measures </a:t>
            </a:r>
            <a:endParaRPr lang="en-US" dirty="0"/>
          </a:p>
        </p:txBody>
      </p:sp>
      <p:sp>
        <p:nvSpPr>
          <p:cNvPr id="3" name="Subtitle 2"/>
          <p:cNvSpPr>
            <a:spLocks noGrp="1"/>
          </p:cNvSpPr>
          <p:nvPr>
            <p:ph type="subTitle" idx="1"/>
          </p:nvPr>
        </p:nvSpPr>
        <p:spPr>
          <a:xfrm>
            <a:off x="3985403" y="2365442"/>
            <a:ext cx="4049093" cy="895344"/>
          </a:xfrm>
        </p:spPr>
        <p:txBody>
          <a:bodyPr>
            <a:normAutofit/>
          </a:bodyPr>
          <a:lstStyle/>
          <a:p>
            <a:r>
              <a:rPr lang="en-US" sz="4000" i="1" dirty="0">
                <a:latin typeface="Times New Roman" panose="02020603050405020304" pitchFamily="18" charset="0"/>
                <a:cs typeface="Times New Roman" panose="02020603050405020304" pitchFamily="18" charset="0"/>
              </a:rPr>
              <a:t>Substance Abuse</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8348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837" y="-155274"/>
            <a:ext cx="10818963" cy="1483742"/>
          </a:xfrm>
        </p:spPr>
        <p:txBody>
          <a:bodyPr>
            <a:normAutofit/>
          </a:bodyPr>
          <a:lstStyle/>
          <a:p>
            <a:pPr algn="ctr"/>
            <a:r>
              <a:rPr lang="en-US" sz="3600" dirty="0" smtClean="0">
                <a:latin typeface="Times New Roman" panose="02020603050405020304" pitchFamily="18" charset="0"/>
                <a:cs typeface="Times New Roman" panose="02020603050405020304" pitchFamily="18" charset="0"/>
              </a:rPr>
              <a:t>Introduction </a:t>
            </a:r>
            <a:r>
              <a:rPr lang="en-US" dirty="0"/>
              <a:t/>
            </a:r>
            <a:br>
              <a:rPr lang="en-US" dirty="0"/>
            </a:br>
            <a:endParaRPr lang="en-US" dirty="0"/>
          </a:p>
        </p:txBody>
      </p:sp>
      <p:sp>
        <p:nvSpPr>
          <p:cNvPr id="3" name="Content Placeholder 2"/>
          <p:cNvSpPr>
            <a:spLocks noGrp="1"/>
          </p:cNvSpPr>
          <p:nvPr>
            <p:ph idx="1"/>
          </p:nvPr>
        </p:nvSpPr>
        <p:spPr>
          <a:xfrm>
            <a:off x="828135" y="897148"/>
            <a:ext cx="9765103" cy="4848494"/>
          </a:xfrm>
        </p:spPr>
        <p:txBody>
          <a:bodyPr>
            <a:norm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Substance use entails taking cocaine and Marijuana, and sometimes, opioids </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a:t>
            </a:r>
            <a:r>
              <a:rPr lang="en-US" dirty="0" smtClean="0">
                <a:latin typeface="Times New Roman" panose="02020603050405020304" pitchFamily="18" charset="0"/>
                <a:cs typeface="Times New Roman" panose="02020603050405020304" pitchFamily="18" charset="0"/>
              </a:rPr>
              <a:t>e use of substances have a adverse impact on users </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number of substance users is anticipated to shoot in the coming years</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Substance use has been confirmed to be threat to the youth </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Healthcare facilities should put measures to address the menace </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0073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0770"/>
            <a:ext cx="10515600" cy="1017918"/>
          </a:xfrm>
        </p:spPr>
        <p:txBody>
          <a:bodyPr>
            <a:normAutofit fontScale="90000"/>
          </a:bodyPr>
          <a:lstStyle/>
          <a:p>
            <a:pPr algn="ctr"/>
            <a:r>
              <a:rPr lang="en-US" sz="4800" dirty="0" smtClean="0">
                <a:latin typeface="Times New Roman" panose="02020603050405020304" pitchFamily="18" charset="0"/>
                <a:cs typeface="Times New Roman" panose="02020603050405020304" pitchFamily="18" charset="0"/>
              </a:rPr>
              <a:t>Measures </a:t>
            </a:r>
            <a:r>
              <a:rPr lang="en-US" dirty="0"/>
              <a:t/>
            </a:r>
            <a:br>
              <a:rPr lang="en-US" dirty="0"/>
            </a:br>
            <a:endParaRPr lang="en-US" dirty="0"/>
          </a:p>
        </p:txBody>
      </p:sp>
      <p:sp>
        <p:nvSpPr>
          <p:cNvPr id="3" name="Content Placeholder 2"/>
          <p:cNvSpPr>
            <a:spLocks noGrp="1"/>
          </p:cNvSpPr>
          <p:nvPr>
            <p:ph idx="1"/>
          </p:nvPr>
        </p:nvSpPr>
        <p:spPr>
          <a:xfrm>
            <a:off x="1269521" y="897149"/>
            <a:ext cx="8564592" cy="4348163"/>
          </a:xfrm>
        </p:spPr>
        <p:txBody>
          <a:bodyPr>
            <a:normAutofit lnSpcReduction="10000"/>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Equipping nurses with appropriate skills</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Providing patients with various treatment plans</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Discharging patents appropriately.</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Examining the treatment history of patients.</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These measures will reduce readmission cases </a:t>
            </a:r>
          </a:p>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a:t>
            </a:r>
          </a:p>
          <a:p>
            <a:pPr marL="0" indent="0">
              <a:buNone/>
            </a:pPr>
            <a:r>
              <a:rPr lang="en-US" dirty="0" smtClean="0">
                <a:latin typeface="Times New Roman" panose="02020603050405020304" pitchFamily="18" charset="0"/>
                <a:cs typeface="Times New Roman" panose="02020603050405020304" pitchFamily="18" charset="0"/>
              </a:rPr>
              <a:t> </a:t>
            </a:r>
          </a:p>
          <a:p>
            <a:pPr marL="0" indent="0">
              <a:buNone/>
            </a:pPr>
            <a:r>
              <a:rPr lang="en-US" dirty="0" smtClean="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2754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4732" y="172528"/>
            <a:ext cx="9921815" cy="1656272"/>
          </a:xfrm>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Continuation </a:t>
            </a:r>
            <a:r>
              <a:rPr lang="en-US" dirty="0">
                <a:latin typeface="Times New Roman" panose="02020603050405020304" pitchFamily="18" charset="0"/>
                <a:cs typeface="Times New Roman" panose="02020603050405020304" pitchFamily="18" charset="0"/>
              </a:rPr>
              <a:t>of measures</a:t>
            </a:r>
            <a:r>
              <a:rPr lang="en-US" dirty="0"/>
              <a:t/>
            </a:r>
            <a:br>
              <a:rPr lang="en-US" dirty="0"/>
            </a:br>
            <a:r>
              <a:rPr lang="en-US" dirty="0"/>
              <a:t/>
            </a:r>
            <a:br>
              <a:rPr lang="en-US" dirty="0"/>
            </a:br>
            <a:endParaRPr lang="en-US" dirty="0"/>
          </a:p>
        </p:txBody>
      </p:sp>
      <p:sp>
        <p:nvSpPr>
          <p:cNvPr id="3" name="Content Placeholder 2"/>
          <p:cNvSpPr>
            <a:spLocks noGrp="1"/>
          </p:cNvSpPr>
          <p:nvPr>
            <p:ph idx="1"/>
          </p:nvPr>
        </p:nvSpPr>
        <p:spPr>
          <a:xfrm>
            <a:off x="1200509" y="1000664"/>
            <a:ext cx="9530751" cy="4624208"/>
          </a:xfrm>
        </p:spPr>
        <p:txBody>
          <a:bodyPr>
            <a:norm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Nurses must not use opioids to manage pain.</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Opioids should not be taken as an option for managing pain</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 overseeing</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the supply of hospital materials to prevent drug </a:t>
            </a:r>
            <a:r>
              <a:rPr lang="en-US" dirty="0" smtClean="0">
                <a:latin typeface="Times New Roman" panose="02020603050405020304" pitchFamily="18" charset="0"/>
                <a:cs typeface="Times New Roman" panose="02020603050405020304" pitchFamily="18" charset="0"/>
              </a:rPr>
              <a:t>diversion</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malpractice that provides easy access to opioids</a:t>
            </a:r>
            <a:r>
              <a:rPr lang="en-US" dirty="0" smtClean="0">
                <a:latin typeface="Times New Roman" panose="02020603050405020304" pitchFamily="18" charset="0"/>
                <a:cs typeface="Times New Roman" panose="02020603050405020304" pitchFamily="18" charset="0"/>
              </a:rPr>
              <a:t> </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Providing educational services </a:t>
            </a:r>
            <a:r>
              <a:rPr lang="en-US" dirty="0">
                <a:latin typeface="Times New Roman" panose="02020603050405020304" pitchFamily="18" charset="0"/>
                <a:cs typeface="Times New Roman" panose="02020603050405020304" pitchFamily="18" charset="0"/>
              </a:rPr>
              <a:t>on the adverse impacts of abusing </a:t>
            </a:r>
            <a:r>
              <a:rPr lang="en-US" dirty="0" smtClean="0">
                <a:latin typeface="Times New Roman" panose="02020603050405020304" pitchFamily="18" charset="0"/>
                <a:cs typeface="Times New Roman" panose="02020603050405020304" pitchFamily="18" charset="0"/>
              </a:rPr>
              <a:t>drugs. </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dirty="0"/>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1235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608" y="0"/>
            <a:ext cx="10525663" cy="1535502"/>
          </a:xfrm>
        </p:spPr>
        <p:txBody>
          <a:bodyPr>
            <a:normAutofit/>
          </a:bodyPr>
          <a:lstStyle/>
          <a:p>
            <a:pPr algn="ctr"/>
            <a:r>
              <a:rPr lang="en-US" dirty="0"/>
              <a:t/>
            </a:r>
            <a:br>
              <a:rPr lang="en-US" dirty="0"/>
            </a:br>
            <a:r>
              <a:rPr lang="en-US" dirty="0" smtClean="0">
                <a:latin typeface="Times New Roman" panose="02020603050405020304" pitchFamily="18" charset="0"/>
                <a:cs typeface="Times New Roman" panose="02020603050405020304" pitchFamily="18" charset="0"/>
              </a:rPr>
              <a:t>Followin</a:t>
            </a:r>
            <a:r>
              <a:rPr lang="en-US" dirty="0" smtClean="0">
                <a:latin typeface="Times New Roman" panose="02020603050405020304" pitchFamily="18" charset="0"/>
                <a:cs typeface="Times New Roman" panose="02020603050405020304" pitchFamily="18" charset="0"/>
              </a:rPr>
              <a:t>g requirements on chosen measures </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hospital treatment plan will be in line with prescription </a:t>
            </a:r>
            <a:r>
              <a:rPr lang="en-US" dirty="0" smtClean="0">
                <a:latin typeface="Times New Roman" panose="02020603050405020304" pitchFamily="18" charset="0"/>
                <a:cs typeface="Times New Roman" panose="02020603050405020304" pitchFamily="18" charset="0"/>
              </a:rPr>
              <a:t>provisions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my hospital will only be required to handle cases within its </a:t>
            </a:r>
            <a:r>
              <a:rPr lang="en-US" dirty="0" smtClean="0">
                <a:latin typeface="Times New Roman" panose="02020603050405020304" pitchFamily="18" charset="0"/>
                <a:cs typeface="Times New Roman" panose="02020603050405020304" pitchFamily="18" charset="0"/>
              </a:rPr>
              <a:t>capacity </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 providing </a:t>
            </a:r>
            <a:r>
              <a:rPr lang="en-US" dirty="0">
                <a:latin typeface="Times New Roman" panose="02020603050405020304" pitchFamily="18" charset="0"/>
                <a:cs typeface="Times New Roman" panose="02020603050405020304" pitchFamily="18" charset="0"/>
              </a:rPr>
              <a:t>patients with appointment directives to </a:t>
            </a:r>
            <a:r>
              <a:rPr lang="en-US" dirty="0" smtClean="0">
                <a:latin typeface="Times New Roman" panose="02020603050405020304" pitchFamily="18" charset="0"/>
                <a:cs typeface="Times New Roman" panose="02020603050405020304" pitchFamily="18" charset="0"/>
              </a:rPr>
              <a:t>follow</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analyzing the historical treatment </a:t>
            </a:r>
            <a:r>
              <a:rPr lang="en-US" dirty="0" smtClean="0">
                <a:latin typeface="Times New Roman" panose="02020603050405020304" pitchFamily="18" charset="0"/>
                <a:cs typeface="Times New Roman" panose="02020603050405020304" pitchFamily="18" charset="0"/>
              </a:rPr>
              <a:t>to ensure refill </a:t>
            </a:r>
            <a:r>
              <a:rPr lang="en-US" dirty="0">
                <a:latin typeface="Times New Roman" panose="02020603050405020304" pitchFamily="18" charset="0"/>
                <a:cs typeface="Times New Roman" panose="02020603050405020304" pitchFamily="18" charset="0"/>
              </a:rPr>
              <a:t>at the recommended time</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Overall, the measures will shorten the recovery period.</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8094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608" y="0"/>
            <a:ext cx="10698192" cy="1259457"/>
          </a:xfrm>
        </p:spPr>
        <p:txBody>
          <a:bodyPr>
            <a:normAutofit fontScale="90000"/>
          </a:bodyPr>
          <a:lstStyle/>
          <a:p>
            <a:pPr algn="ctr"/>
            <a:r>
              <a:rPr lang="en-US" sz="4900" dirty="0">
                <a:latin typeface="Times New Roman" panose="02020603050405020304" pitchFamily="18" charset="0"/>
                <a:cs typeface="Times New Roman" panose="02020603050405020304" pitchFamily="18" charset="0"/>
              </a:rPr>
              <a:t>C</a:t>
            </a:r>
            <a:r>
              <a:rPr lang="en-US" sz="4900" dirty="0" smtClean="0">
                <a:latin typeface="Times New Roman" panose="02020603050405020304" pitchFamily="18" charset="0"/>
                <a:cs typeface="Times New Roman" panose="02020603050405020304" pitchFamily="18" charset="0"/>
              </a:rPr>
              <a:t>ontinuation </a:t>
            </a:r>
            <a:r>
              <a:rPr lang="en-US" dirty="0"/>
              <a:t/>
            </a:r>
            <a:br>
              <a:rPr lang="en-US" dirty="0"/>
            </a:b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encouraging the use of </a:t>
            </a:r>
            <a:r>
              <a:rPr lang="en-US" dirty="0" err="1">
                <a:latin typeface="Times New Roman" panose="02020603050405020304" pitchFamily="18" charset="0"/>
                <a:cs typeface="Times New Roman" panose="02020603050405020304" pitchFamily="18" charset="0"/>
              </a:rPr>
              <a:t>nonopioids</a:t>
            </a:r>
            <a:r>
              <a:rPr lang="en-US" dirty="0">
                <a:latin typeface="Times New Roman" panose="02020603050405020304" pitchFamily="18" charset="0"/>
                <a:cs typeface="Times New Roman" panose="02020603050405020304" pitchFamily="18" charset="0"/>
              </a:rPr>
              <a:t> pain medication and utilizing trigger points </a:t>
            </a:r>
            <a:r>
              <a:rPr lang="en-US" dirty="0" smtClean="0">
                <a:latin typeface="Times New Roman" panose="02020603050405020304" pitchFamily="18" charset="0"/>
                <a:cs typeface="Times New Roman" panose="02020603050405020304" pitchFamily="18" charset="0"/>
              </a:rPr>
              <a:t>injections</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Opioids </a:t>
            </a:r>
            <a:r>
              <a:rPr lang="en-US" dirty="0">
                <a:latin typeface="Times New Roman" panose="02020603050405020304" pitchFamily="18" charset="0"/>
                <a:cs typeface="Times New Roman" panose="02020603050405020304" pitchFamily="18" charset="0"/>
              </a:rPr>
              <a:t>trigger drug dependency and addiction among the users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a nurse will have no authority to carry opioids outside the healthcare </a:t>
            </a:r>
            <a:r>
              <a:rPr lang="en-US" dirty="0" smtClean="0">
                <a:latin typeface="Times New Roman" panose="02020603050405020304" pitchFamily="18" charset="0"/>
                <a:cs typeface="Times New Roman" panose="02020603050405020304" pitchFamily="18" charset="0"/>
              </a:rPr>
              <a:t>facility.</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Supply of opioids stretches the chain of substance use.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3158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Penalties for not adhering to the measures</a:t>
            </a:r>
            <a:r>
              <a:rPr lang="en-US" dirty="0"/>
              <a:t/>
            </a:r>
            <a:br>
              <a:rPr lang="en-US" dirty="0"/>
            </a:br>
            <a:endParaRPr lang="en-US" dirty="0"/>
          </a:p>
        </p:txBody>
      </p:sp>
      <p:sp>
        <p:nvSpPr>
          <p:cNvPr id="3" name="Content Placeholder 2"/>
          <p:cNvSpPr>
            <a:spLocks noGrp="1"/>
          </p:cNvSpPr>
          <p:nvPr>
            <p:ph idx="1"/>
          </p:nvPr>
        </p:nvSpPr>
        <p:spPr>
          <a:xfrm>
            <a:off x="838200" y="1273535"/>
            <a:ext cx="10515600" cy="4351338"/>
          </a:xfrm>
        </p:spPr>
        <p:txBody>
          <a:bodyPr/>
          <a:lstStyle/>
          <a:p>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delegating duties to unqualified or unlicensed </a:t>
            </a:r>
            <a:r>
              <a:rPr lang="en-US" dirty="0" smtClean="0">
                <a:latin typeface="Times New Roman" panose="02020603050405020304" pitchFamily="18" charset="0"/>
                <a:cs typeface="Times New Roman" panose="02020603050405020304" pitchFamily="18" charset="0"/>
              </a:rPr>
              <a:t>personnel</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will attract a penalty </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negligence of substance use patients among the nurses will attract a demotion based on the task </a:t>
            </a:r>
            <a:r>
              <a:rPr lang="en-US" dirty="0" smtClean="0">
                <a:latin typeface="Times New Roman" panose="02020603050405020304" pitchFamily="18" charset="0"/>
                <a:cs typeface="Times New Roman" panose="02020603050405020304" pitchFamily="18" charset="0"/>
              </a:rPr>
              <a:t>assigned</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Discharging </a:t>
            </a:r>
            <a:r>
              <a:rPr lang="en-US" dirty="0">
                <a:latin typeface="Times New Roman" panose="02020603050405020304" pitchFamily="18" charset="0"/>
                <a:cs typeface="Times New Roman" panose="02020603050405020304" pitchFamily="18" charset="0"/>
              </a:rPr>
              <a:t>a patient before recovering will be charged based on the provisions of </a:t>
            </a:r>
            <a:r>
              <a:rPr lang="en-US" dirty="0" smtClean="0">
                <a:latin typeface="Times New Roman" panose="02020603050405020304" pitchFamily="18" charset="0"/>
                <a:cs typeface="Times New Roman" panose="02020603050405020304" pitchFamily="18" charset="0"/>
              </a:rPr>
              <a:t>negligence.</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Some nurses will have their licenses revoked </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Failure to prescribe medication correctly will amount to a pay cut</a:t>
            </a: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054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Conclusion </a:t>
            </a:r>
            <a:r>
              <a:rPr lang="en-US" dirty="0"/>
              <a:t/>
            </a:r>
            <a:br>
              <a:rPr lang="en-US" dirty="0"/>
            </a:br>
            <a:endParaRPr lang="en-US" dirty="0"/>
          </a:p>
        </p:txBody>
      </p:sp>
      <p:sp>
        <p:nvSpPr>
          <p:cNvPr id="3" name="Content Placeholder 2"/>
          <p:cNvSpPr>
            <a:spLocks noGrp="1"/>
          </p:cNvSpPr>
          <p:nvPr>
            <p:ph idx="1"/>
          </p:nvPr>
        </p:nvSpPr>
        <p:spPr>
          <a:xfrm>
            <a:off x="838200" y="1273535"/>
            <a:ext cx="10515600" cy="4351338"/>
          </a:xfrm>
        </p:spPr>
        <p:txBody>
          <a:bodyPr/>
          <a:lstStyle/>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nursing procedures are among the professional practices that demand strict </a:t>
            </a:r>
            <a:r>
              <a:rPr lang="en-US" dirty="0" smtClean="0">
                <a:latin typeface="Times New Roman" panose="02020603050405020304" pitchFamily="18" charset="0"/>
                <a:cs typeface="Times New Roman" panose="02020603050405020304" pitchFamily="18" charset="0"/>
              </a:rPr>
              <a:t>rules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nurses should work within the provided </a:t>
            </a:r>
            <a:r>
              <a:rPr lang="en-US" dirty="0" smtClean="0">
                <a:latin typeface="Times New Roman" panose="02020603050405020304" pitchFamily="18" charset="0"/>
                <a:cs typeface="Times New Roman" panose="02020603050405020304" pitchFamily="18" charset="0"/>
              </a:rPr>
              <a:t>instructions</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Deviating from provided guidelines will attract a fine</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Penalties may include license </a:t>
            </a:r>
            <a:r>
              <a:rPr lang="en-US" dirty="0">
                <a:latin typeface="Times New Roman" panose="02020603050405020304" pitchFamily="18" charset="0"/>
                <a:cs typeface="Times New Roman" panose="02020603050405020304" pitchFamily="18" charset="0"/>
              </a:rPr>
              <a:t>revocation, salary cut, demotion, and </a:t>
            </a:r>
            <a:r>
              <a:rPr lang="en-US" dirty="0" smtClean="0">
                <a:latin typeface="Times New Roman" panose="02020603050405020304" pitchFamily="18" charset="0"/>
                <a:cs typeface="Times New Roman" panose="02020603050405020304" pitchFamily="18" charset="0"/>
              </a:rPr>
              <a:t>suspension.</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above measures will reduce substance </a:t>
            </a:r>
            <a:r>
              <a:rPr lang="en-US" dirty="0">
                <a:latin typeface="Times New Roman" panose="02020603050405020304" pitchFamily="18" charset="0"/>
                <a:cs typeface="Times New Roman" panose="02020603050405020304" pitchFamily="18" charset="0"/>
              </a:rPr>
              <a:t>use and </a:t>
            </a:r>
            <a:r>
              <a:rPr lang="en-US" dirty="0" smtClean="0">
                <a:latin typeface="Times New Roman" panose="02020603050405020304" pitchFamily="18" charset="0"/>
                <a:cs typeface="Times New Roman" panose="02020603050405020304" pitchFamily="18" charset="0"/>
              </a:rPr>
              <a:t>addiction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6351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References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690688"/>
            <a:ext cx="10515600" cy="4486275"/>
          </a:xfrm>
        </p:spPr>
        <p:txBody>
          <a:bodyPr>
            <a:normAutofit/>
          </a:bodyPr>
          <a:lstStyle/>
          <a:p>
            <a:r>
              <a:rPr lang="en-US" sz="2400" dirty="0" err="1">
                <a:latin typeface="Times New Roman" panose="02020603050405020304" pitchFamily="18" charset="0"/>
                <a:cs typeface="Times New Roman" panose="02020603050405020304" pitchFamily="18" charset="0"/>
              </a:rPr>
              <a:t>Björkstén</a:t>
            </a:r>
            <a:r>
              <a:rPr lang="en-US" sz="2400" dirty="0">
                <a:latin typeface="Times New Roman" panose="02020603050405020304" pitchFamily="18" charset="0"/>
                <a:cs typeface="Times New Roman" panose="02020603050405020304" pitchFamily="18" charset="0"/>
              </a:rPr>
              <a:t>, K. S., </a:t>
            </a:r>
            <a:r>
              <a:rPr lang="en-US" sz="2400" dirty="0" err="1">
                <a:latin typeface="Times New Roman" panose="02020603050405020304" pitchFamily="18" charset="0"/>
                <a:cs typeface="Times New Roman" panose="02020603050405020304" pitchFamily="18" charset="0"/>
              </a:rPr>
              <a:t>Bergqvist</a:t>
            </a:r>
            <a:r>
              <a:rPr lang="en-US" sz="2400" dirty="0">
                <a:latin typeface="Times New Roman" panose="02020603050405020304" pitchFamily="18" charset="0"/>
                <a:cs typeface="Times New Roman" panose="02020603050405020304" pitchFamily="18" charset="0"/>
              </a:rPr>
              <a:t>, M., </a:t>
            </a:r>
            <a:r>
              <a:rPr lang="en-US" sz="2400" dirty="0" err="1">
                <a:latin typeface="Times New Roman" panose="02020603050405020304" pitchFamily="18" charset="0"/>
                <a:cs typeface="Times New Roman" panose="02020603050405020304" pitchFamily="18" charset="0"/>
              </a:rPr>
              <a:t>Andersén-Karlsson</a:t>
            </a:r>
            <a:r>
              <a:rPr lang="en-US" sz="2400" dirty="0">
                <a:latin typeface="Times New Roman" panose="02020603050405020304" pitchFamily="18" charset="0"/>
                <a:cs typeface="Times New Roman" panose="02020603050405020304" pitchFamily="18" charset="0"/>
              </a:rPr>
              <a:t>, E., Benson, L., &amp; </a:t>
            </a:r>
            <a:r>
              <a:rPr lang="en-US" sz="2400" dirty="0" err="1">
                <a:latin typeface="Times New Roman" panose="02020603050405020304" pitchFamily="18" charset="0"/>
                <a:cs typeface="Times New Roman" panose="02020603050405020304" pitchFamily="18" charset="0"/>
              </a:rPr>
              <a:t>Ulfvarson</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marL="457200" lvl="1" indent="0">
              <a:buNone/>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J</a:t>
            </a:r>
            <a:r>
              <a:rPr lang="en-US" sz="2000" dirty="0">
                <a:latin typeface="Times New Roman" panose="02020603050405020304" pitchFamily="18" charset="0"/>
                <a:cs typeface="Times New Roman" panose="02020603050405020304" pitchFamily="18" charset="0"/>
              </a:rPr>
              <a:t>. (2016). Medication errors as malpractice-a qualitative content analysis of 585 medication </a:t>
            </a:r>
            <a:r>
              <a:rPr lang="en-US" sz="2000" dirty="0" smtClean="0">
                <a:latin typeface="Times New Roman" panose="02020603050405020304" pitchFamily="18" charset="0"/>
                <a:cs typeface="Times New Roman" panose="02020603050405020304" pitchFamily="18" charset="0"/>
              </a:rPr>
              <a:t>	errors </a:t>
            </a:r>
            <a:r>
              <a:rPr lang="en-US" sz="2000" dirty="0">
                <a:latin typeface="Times New Roman" panose="02020603050405020304" pitchFamily="18" charset="0"/>
                <a:cs typeface="Times New Roman" panose="02020603050405020304" pitchFamily="18" charset="0"/>
              </a:rPr>
              <a:t>by nurses in Sweden. </a:t>
            </a:r>
            <a:r>
              <a:rPr lang="en-US" sz="2000" i="1" dirty="0">
                <a:latin typeface="Times New Roman" panose="02020603050405020304" pitchFamily="18" charset="0"/>
                <a:cs typeface="Times New Roman" panose="02020603050405020304" pitchFamily="18" charset="0"/>
              </a:rPr>
              <a:t>BMC health services research</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16</a:t>
            </a:r>
            <a:r>
              <a:rPr lang="en-US" sz="2000" dirty="0">
                <a:latin typeface="Times New Roman" panose="02020603050405020304" pitchFamily="18" charset="0"/>
                <a:cs typeface="Times New Roman" panose="02020603050405020304" pitchFamily="18" charset="0"/>
              </a:rPr>
              <a:t>(1), 431.</a:t>
            </a:r>
          </a:p>
          <a:p>
            <a:r>
              <a:rPr lang="en-US" sz="2400" dirty="0">
                <a:latin typeface="Times New Roman" panose="02020603050405020304" pitchFamily="18" charset="0"/>
                <a:cs typeface="Times New Roman" panose="02020603050405020304" pitchFamily="18" charset="0"/>
              </a:rPr>
              <a:t>Brock, D. M., Nicholson, J. G., &amp; Hooker, R. S. (2017). Physician assistant and </a:t>
            </a:r>
            <a:r>
              <a:rPr lang="en-US" sz="2400" dirty="0" smtClean="0">
                <a:latin typeface="Times New Roman" panose="02020603050405020304" pitchFamily="18" charset="0"/>
                <a:cs typeface="Times New Roman" panose="02020603050405020304" pitchFamily="18" charset="0"/>
              </a:rPr>
              <a:t>	nurse </a:t>
            </a:r>
            <a:r>
              <a:rPr lang="en-US" sz="2400" dirty="0">
                <a:latin typeface="Times New Roman" panose="02020603050405020304" pitchFamily="18" charset="0"/>
                <a:cs typeface="Times New Roman" panose="02020603050405020304" pitchFamily="18" charset="0"/>
              </a:rPr>
              <a:t>practitioner malpractice trends. </a:t>
            </a:r>
            <a:r>
              <a:rPr lang="en-US" sz="2400" i="1" dirty="0">
                <a:latin typeface="Times New Roman" panose="02020603050405020304" pitchFamily="18" charset="0"/>
                <a:cs typeface="Times New Roman" panose="02020603050405020304" pitchFamily="18" charset="0"/>
              </a:rPr>
              <a:t>Medical Care Research and </a:t>
            </a:r>
            <a:r>
              <a:rPr lang="en-US" sz="2400" i="1" dirty="0" smtClean="0">
                <a:latin typeface="Times New Roman" panose="02020603050405020304" pitchFamily="18" charset="0"/>
                <a:cs typeface="Times New Roman" panose="02020603050405020304" pitchFamily="18" charset="0"/>
              </a:rPr>
              <a:t>	Review</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74</a:t>
            </a:r>
            <a:r>
              <a:rPr lang="en-US" sz="2400" dirty="0">
                <a:latin typeface="Times New Roman" panose="02020603050405020304" pitchFamily="18" charset="0"/>
                <a:cs typeface="Times New Roman" panose="02020603050405020304" pitchFamily="18" charset="0"/>
              </a:rPr>
              <a:t>(5), 613-624.</a:t>
            </a:r>
          </a:p>
          <a:p>
            <a:r>
              <a:rPr lang="en-US" sz="2400" dirty="0">
                <a:latin typeface="Times New Roman" panose="02020603050405020304" pitchFamily="18" charset="0"/>
                <a:cs typeface="Times New Roman" panose="02020603050405020304" pitchFamily="18" charset="0"/>
              </a:rPr>
              <a:t>Kuhn, C. (2015). Emergence of sex differences in the development of substance </a:t>
            </a:r>
            <a:r>
              <a:rPr lang="en-US" sz="2400" dirty="0" smtClean="0">
                <a:latin typeface="Times New Roman" panose="02020603050405020304" pitchFamily="18" charset="0"/>
                <a:cs typeface="Times New Roman" panose="02020603050405020304" pitchFamily="18" charset="0"/>
              </a:rPr>
              <a:t>	use </a:t>
            </a:r>
            <a:r>
              <a:rPr lang="en-US" sz="2400" dirty="0">
                <a:latin typeface="Times New Roman" panose="02020603050405020304" pitchFamily="18" charset="0"/>
                <a:cs typeface="Times New Roman" panose="02020603050405020304" pitchFamily="18" charset="0"/>
              </a:rPr>
              <a:t>and abuse during adolescence. </a:t>
            </a:r>
            <a:r>
              <a:rPr lang="en-US" sz="2400" i="1" dirty="0">
                <a:latin typeface="Times New Roman" panose="02020603050405020304" pitchFamily="18" charset="0"/>
                <a:cs typeface="Times New Roman" panose="02020603050405020304" pitchFamily="18" charset="0"/>
              </a:rPr>
              <a:t>Pharmacology &amp; therapeutics</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153</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55-	78</a:t>
            </a:r>
            <a:r>
              <a:rPr lang="en-US" sz="2400" dirty="0">
                <a:latin typeface="Times New Roman" panose="02020603050405020304" pitchFamily="18" charset="0"/>
                <a:cs typeface="Times New Roman" panose="02020603050405020304" pitchFamily="18" charset="0"/>
              </a:rPr>
              <a:t>.  </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03866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394</TotalTime>
  <Words>1245</Words>
  <Application>Microsoft Office PowerPoint</Application>
  <PresentationFormat>Widescreen</PresentationFormat>
  <Paragraphs>71</Paragraphs>
  <Slides>9</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Times New Roman</vt:lpstr>
      <vt:lpstr>Wingdings</vt:lpstr>
      <vt:lpstr>Office Theme</vt:lpstr>
      <vt:lpstr>Healthcare Measures </vt:lpstr>
      <vt:lpstr>Introduction  </vt:lpstr>
      <vt:lpstr>Measures  </vt:lpstr>
      <vt:lpstr>Continuation of measures  </vt:lpstr>
      <vt:lpstr> Following requirements on chosen measures </vt:lpstr>
      <vt:lpstr>Continuation  </vt:lpstr>
      <vt:lpstr>Penalties for not adhering to the measures </vt:lpstr>
      <vt:lpstr>Conclusion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Drug Use and Substance Abuse</dc:title>
  <dc:creator>ELOHIM</dc:creator>
  <cp:lastModifiedBy>ELOHIM</cp:lastModifiedBy>
  <cp:revision>16</cp:revision>
  <dcterms:created xsi:type="dcterms:W3CDTF">2020-08-15T12:59:29Z</dcterms:created>
  <dcterms:modified xsi:type="dcterms:W3CDTF">2020-08-19T14:30:56Z</dcterms:modified>
</cp:coreProperties>
</file>